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94a7d7c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94a7d7c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4a7d7c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94a7d7c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94a7d7c1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94a7d7c1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94a7d7c1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94a7d7c1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94a7d7c1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94a7d7c1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94a7d7c1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94a7d7c1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94a7d7c1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94a7d7c1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94a7d7c1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94a7d7c1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bb3b4b59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bb3b4b5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94a7d7c1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94a7d7c1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94a7d7c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94a7d7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bb3b4b59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bb3b4b59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bb3b4b5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bb3b4b5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bb3b4b5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bb3b4b5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bb3b4b59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bb3b4b59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a6312d5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a6312d5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bb3b4b5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bb3b4b5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bb3b4b59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bb3b4b59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94a7d7c1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94a7d7c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b3b4b59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b3b4b59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94a7d7c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94a7d7c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94a7d7c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94a7d7c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b3b4b59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b3b4b59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b3b4b59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b3b4b59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94a7d7c1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94a7d7c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6200" y="98100"/>
            <a:ext cx="8520600" cy="13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HAPTIC GLOVES for VR 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25" y="3439875"/>
            <a:ext cx="2571725" cy="1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475" y="3439875"/>
            <a:ext cx="2670475" cy="1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4900" y="3439875"/>
            <a:ext cx="2391900" cy="1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463900" y="1400700"/>
            <a:ext cx="33684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Ramcharan Gudi - ME16B140</a:t>
            </a:r>
            <a:endParaRPr b="1" i="1"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 </a:t>
            </a:r>
            <a:endParaRPr b="1" i="1"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Abhishek Sureddy- ME16B166</a:t>
            </a:r>
            <a:endParaRPr b="1" i="1"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Pawan Prasad K- ME16B179</a:t>
            </a:r>
            <a:endParaRPr b="1" i="1" sz="1600"/>
          </a:p>
        </p:txBody>
      </p:sp>
      <p:sp>
        <p:nvSpPr>
          <p:cNvPr id="59" name="Google Shape;59;p13"/>
          <p:cNvSpPr txBox="1"/>
          <p:nvPr/>
        </p:nvSpPr>
        <p:spPr>
          <a:xfrm>
            <a:off x="311700" y="1389275"/>
            <a:ext cx="43998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AM5011 </a:t>
            </a:r>
            <a:endParaRPr b="1"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VIRTUAL REALITY ENGINEERING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Collision Trigger</a:t>
            </a:r>
            <a:endParaRPr b="1"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player interacts with cubes, a trigger signal is generated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C# Script</a:t>
            </a:r>
            <a:r>
              <a:rPr lang="en"/>
              <a:t> for communicating between Unity and Arduino via PC</a:t>
            </a:r>
            <a:r>
              <a:rPr lang="en">
                <a:solidFill>
                  <a:srgbClr val="FF0000"/>
                </a:solidFill>
              </a:rPr>
              <a:t> serial ports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Testing a Toy Example: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LED output</a:t>
            </a:r>
            <a:r>
              <a:rPr lang="en"/>
              <a:t> for collision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 sent to Arduino which activates respective sensors in glove module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</a:t>
            </a:r>
            <a:endParaRPr b="1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Collision Trigger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Serial port of the computer is tethered to the arduino through the port.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arduino receives </a:t>
            </a:r>
            <a:r>
              <a:rPr lang="en">
                <a:solidFill>
                  <a:srgbClr val="FF0000"/>
                </a:solidFill>
              </a:rPr>
              <a:t>2 kinds of inputs</a:t>
            </a:r>
            <a:r>
              <a:rPr lang="en"/>
              <a:t> from the port.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arduino is programmed prior to act certainly based on the input received.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arduino output is derived from a designated pin as - 0 or 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Relay Control</a:t>
            </a:r>
            <a:endParaRPr b="1"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 from arduino is fed into Normally Closed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Common is grounded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arduino output is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0 - the relay receives no input, the system is </a:t>
            </a:r>
            <a:r>
              <a:rPr lang="en">
                <a:solidFill>
                  <a:srgbClr val="FF0000"/>
                </a:solidFill>
              </a:rPr>
              <a:t>shorted</a:t>
            </a:r>
            <a:r>
              <a:rPr lang="en"/>
              <a:t>,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1 - this input directly, and the switch OFF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</a:t>
            </a:r>
            <a:r>
              <a:rPr lang="en"/>
              <a:t>elay placed in the</a:t>
            </a:r>
            <a:r>
              <a:rPr i="1" lang="en"/>
              <a:t> middle of circuit</a:t>
            </a:r>
            <a:r>
              <a:rPr lang="en"/>
              <a:t> containing the </a:t>
            </a:r>
            <a:r>
              <a:rPr lang="en">
                <a:solidFill>
                  <a:srgbClr val="FF0000"/>
                </a:solidFill>
              </a:rPr>
              <a:t>haptic sensors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476" y="445025"/>
            <a:ext cx="2775850" cy="310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4"/>
          <p:cNvCxnSpPr/>
          <p:nvPr/>
        </p:nvCxnSpPr>
        <p:spPr>
          <a:xfrm flipH="1">
            <a:off x="7749525" y="3301025"/>
            <a:ext cx="261900" cy="101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4"/>
          <p:cNvCxnSpPr/>
          <p:nvPr/>
        </p:nvCxnSpPr>
        <p:spPr>
          <a:xfrm rot="10800000">
            <a:off x="5508050" y="2072175"/>
            <a:ext cx="1115100" cy="9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4"/>
          <p:cNvSpPr txBox="1"/>
          <p:nvPr/>
        </p:nvSpPr>
        <p:spPr>
          <a:xfrm>
            <a:off x="4028625" y="1776075"/>
            <a:ext cx="1479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</a:t>
            </a:r>
            <a:r>
              <a:rPr b="1" lang="en"/>
              <a:t>Arduino Uno</a:t>
            </a:r>
            <a:endParaRPr b="1"/>
          </a:p>
        </p:txBody>
      </p:sp>
      <p:sp>
        <p:nvSpPr>
          <p:cNvPr id="152" name="Google Shape;152;p24"/>
          <p:cNvSpPr txBox="1"/>
          <p:nvPr/>
        </p:nvSpPr>
        <p:spPr>
          <a:xfrm>
            <a:off x="7499350" y="4302400"/>
            <a:ext cx="1332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Relay Switch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21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CIRCUIT</a:t>
            </a:r>
            <a:endParaRPr b="1"/>
          </a:p>
        </p:txBody>
      </p:sp>
      <p:sp>
        <p:nvSpPr>
          <p:cNvPr id="158" name="Google Shape;158;p25"/>
          <p:cNvSpPr/>
          <p:nvPr/>
        </p:nvSpPr>
        <p:spPr>
          <a:xfrm>
            <a:off x="398600" y="831675"/>
            <a:ext cx="13770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COMPUTER</a:t>
            </a:r>
            <a:endParaRPr b="1"/>
          </a:p>
        </p:txBody>
      </p:sp>
      <p:sp>
        <p:nvSpPr>
          <p:cNvPr id="159" name="Google Shape;159;p25"/>
          <p:cNvSpPr/>
          <p:nvPr/>
        </p:nvSpPr>
        <p:spPr>
          <a:xfrm>
            <a:off x="1616200" y="1719275"/>
            <a:ext cx="1615800" cy="142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4572000" y="1999050"/>
            <a:ext cx="1923000" cy="9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7283400" y="899950"/>
            <a:ext cx="1548900" cy="36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-</a:t>
            </a:r>
            <a:r>
              <a:rPr b="1" lang="en"/>
              <a:t>VE</a:t>
            </a:r>
            <a:r>
              <a:rPr b="1" lang="en"/>
              <a:t>   </a:t>
            </a:r>
            <a:r>
              <a:rPr b="1" lang="en" sz="1800"/>
              <a:t>+</a:t>
            </a:r>
            <a:r>
              <a:rPr b="1" lang="en"/>
              <a:t>VE</a:t>
            </a:r>
            <a:endParaRPr b="1"/>
          </a:p>
        </p:txBody>
      </p:sp>
      <p:sp>
        <p:nvSpPr>
          <p:cNvPr id="162" name="Google Shape;162;p25"/>
          <p:cNvSpPr/>
          <p:nvPr/>
        </p:nvSpPr>
        <p:spPr>
          <a:xfrm>
            <a:off x="7636025" y="3209975"/>
            <a:ext cx="1092300" cy="10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</a:t>
            </a:r>
            <a:endParaRPr b="1" sz="3000"/>
          </a:p>
        </p:txBody>
      </p:sp>
      <p:cxnSp>
        <p:nvCxnSpPr>
          <p:cNvPr id="163" name="Google Shape;163;p25"/>
          <p:cNvCxnSpPr>
            <a:stCxn id="158" idx="3"/>
            <a:endCxn id="159" idx="0"/>
          </p:cNvCxnSpPr>
          <p:nvPr/>
        </p:nvCxnSpPr>
        <p:spPr>
          <a:xfrm>
            <a:off x="1775600" y="985275"/>
            <a:ext cx="648600" cy="73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5"/>
          <p:cNvSpPr txBox="1"/>
          <p:nvPr/>
        </p:nvSpPr>
        <p:spPr>
          <a:xfrm>
            <a:off x="5701350" y="2055900"/>
            <a:ext cx="7512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NC -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COM-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 -</a:t>
            </a:r>
            <a:endParaRPr b="1"/>
          </a:p>
        </p:txBody>
      </p:sp>
      <p:sp>
        <p:nvSpPr>
          <p:cNvPr id="165" name="Google Shape;165;p25"/>
          <p:cNvSpPr txBox="1"/>
          <p:nvPr/>
        </p:nvSpPr>
        <p:spPr>
          <a:xfrm>
            <a:off x="2230800" y="2571750"/>
            <a:ext cx="935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-GND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-VCC</a:t>
            </a:r>
            <a:endParaRPr b="1"/>
          </a:p>
        </p:txBody>
      </p:sp>
      <p:sp>
        <p:nvSpPr>
          <p:cNvPr id="166" name="Google Shape;166;p25"/>
          <p:cNvSpPr txBox="1"/>
          <p:nvPr/>
        </p:nvSpPr>
        <p:spPr>
          <a:xfrm>
            <a:off x="2158075" y="1991950"/>
            <a:ext cx="1008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-10</a:t>
            </a:r>
            <a:endParaRPr b="1"/>
          </a:p>
        </p:txBody>
      </p:sp>
      <p:sp>
        <p:nvSpPr>
          <p:cNvPr id="167" name="Google Shape;167;p25"/>
          <p:cNvSpPr txBox="1"/>
          <p:nvPr/>
        </p:nvSpPr>
        <p:spPr>
          <a:xfrm>
            <a:off x="4666000" y="1935800"/>
            <a:ext cx="7512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 </a:t>
            </a:r>
            <a:r>
              <a:rPr b="1" lang="en"/>
              <a:t>GND</a:t>
            </a:r>
            <a:endParaRPr b="1"/>
          </a:p>
        </p:txBody>
      </p:sp>
      <p:sp>
        <p:nvSpPr>
          <p:cNvPr id="168" name="Google Shape;168;p25"/>
          <p:cNvSpPr txBox="1"/>
          <p:nvPr/>
        </p:nvSpPr>
        <p:spPr>
          <a:xfrm>
            <a:off x="4666000" y="2241150"/>
            <a:ext cx="7512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-INT</a:t>
            </a:r>
            <a:endParaRPr b="1"/>
          </a:p>
        </p:txBody>
      </p:sp>
      <p:sp>
        <p:nvSpPr>
          <p:cNvPr id="169" name="Google Shape;169;p25"/>
          <p:cNvSpPr txBox="1"/>
          <p:nvPr/>
        </p:nvSpPr>
        <p:spPr>
          <a:xfrm>
            <a:off x="4666000" y="2546500"/>
            <a:ext cx="648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-VCC</a:t>
            </a:r>
            <a:endParaRPr b="1"/>
          </a:p>
        </p:txBody>
      </p:sp>
      <p:cxnSp>
        <p:nvCxnSpPr>
          <p:cNvPr id="170" name="Google Shape;170;p25"/>
          <p:cNvCxnSpPr>
            <a:stCxn id="166" idx="3"/>
            <a:endCxn id="168" idx="1"/>
          </p:cNvCxnSpPr>
          <p:nvPr/>
        </p:nvCxnSpPr>
        <p:spPr>
          <a:xfrm>
            <a:off x="3166375" y="2145550"/>
            <a:ext cx="1499700" cy="2205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>
            <a:stCxn id="167" idx="1"/>
            <a:endCxn id="165" idx="3"/>
          </p:cNvCxnSpPr>
          <p:nvPr/>
        </p:nvCxnSpPr>
        <p:spPr>
          <a:xfrm flipH="1">
            <a:off x="3166600" y="2060750"/>
            <a:ext cx="1499400" cy="7503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5"/>
          <p:cNvCxnSpPr>
            <a:endCxn id="165" idx="2"/>
          </p:cNvCxnSpPr>
          <p:nvPr/>
        </p:nvCxnSpPr>
        <p:spPr>
          <a:xfrm flipH="1">
            <a:off x="2698650" y="2671350"/>
            <a:ext cx="1967400" cy="379200"/>
          </a:xfrm>
          <a:prstGeom prst="curvedConnector4">
            <a:avLst>
              <a:gd fmla="val 38110" name="adj1"/>
              <a:gd fmla="val 16279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5"/>
          <p:cNvCxnSpPr>
            <a:stCxn id="164" idx="3"/>
            <a:endCxn id="161" idx="3"/>
          </p:cNvCxnSpPr>
          <p:nvPr/>
        </p:nvCxnSpPr>
        <p:spPr>
          <a:xfrm flipH="1" rot="10800000">
            <a:off x="6452550" y="1210950"/>
            <a:ext cx="1057800" cy="1239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5"/>
          <p:cNvCxnSpPr>
            <a:stCxn id="164" idx="2"/>
            <a:endCxn id="162" idx="1"/>
          </p:cNvCxnSpPr>
          <p:nvPr/>
        </p:nvCxnSpPr>
        <p:spPr>
          <a:xfrm flipH="1" rot="-5400000">
            <a:off x="6401400" y="2521350"/>
            <a:ext cx="910200" cy="1559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5"/>
          <p:cNvCxnSpPr>
            <a:stCxn id="161" idx="5"/>
            <a:endCxn id="162" idx="3"/>
          </p:cNvCxnSpPr>
          <p:nvPr/>
        </p:nvCxnSpPr>
        <p:spPr>
          <a:xfrm flipH="1" rot="-5400000">
            <a:off x="7394369" y="2421914"/>
            <a:ext cx="2545200" cy="123000"/>
          </a:xfrm>
          <a:prstGeom prst="curvedConnector4">
            <a:avLst>
              <a:gd fmla="val 40321" name="adj1"/>
              <a:gd fmla="val 29348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5"/>
          <p:cNvSpPr txBox="1"/>
          <p:nvPr/>
        </p:nvSpPr>
        <p:spPr>
          <a:xfrm>
            <a:off x="2173900" y="3710675"/>
            <a:ext cx="34023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ELECTRODE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PELTIER MODULE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KINESTHETIC MOTOR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7954650" y="3528600"/>
            <a:ext cx="477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5"/>
          <p:cNvCxnSpPr>
            <a:stCxn id="177" idx="1"/>
            <a:endCxn id="176" idx="3"/>
          </p:cNvCxnSpPr>
          <p:nvPr/>
        </p:nvCxnSpPr>
        <p:spPr>
          <a:xfrm flipH="1">
            <a:off x="5576250" y="3768000"/>
            <a:ext cx="2378400" cy="43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5"/>
          <p:cNvSpPr/>
          <p:nvPr/>
        </p:nvSpPr>
        <p:spPr>
          <a:xfrm>
            <a:off x="2173900" y="3710675"/>
            <a:ext cx="3402300" cy="96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1707350" y="1821700"/>
            <a:ext cx="1458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ARDUINO UNO</a:t>
            </a:r>
            <a:endParaRPr b="1" sz="1100"/>
          </a:p>
        </p:txBody>
      </p:sp>
      <p:sp>
        <p:nvSpPr>
          <p:cNvPr id="181" name="Google Shape;181;p25"/>
          <p:cNvSpPr txBox="1"/>
          <p:nvPr/>
        </p:nvSpPr>
        <p:spPr>
          <a:xfrm>
            <a:off x="4904975" y="1707900"/>
            <a:ext cx="12357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RELAY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4094025" y="1796625"/>
            <a:ext cx="1365600" cy="728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GLOVE</a:t>
            </a:r>
            <a:endParaRPr b="1" sz="2400"/>
          </a:p>
        </p:txBody>
      </p:sp>
      <p:sp>
        <p:nvSpPr>
          <p:cNvPr id="187" name="Google Shape;187;p26"/>
          <p:cNvSpPr/>
          <p:nvPr/>
        </p:nvSpPr>
        <p:spPr>
          <a:xfrm>
            <a:off x="6867825" y="791875"/>
            <a:ext cx="1968624" cy="53481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KINESTHETIC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865150" y="752054"/>
            <a:ext cx="1968624" cy="61446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CUTANEOUS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364450" y="3533075"/>
            <a:ext cx="1228986" cy="48929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TACTILE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2724450" y="3533075"/>
            <a:ext cx="1228986" cy="48929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THERMAL</a:t>
            </a:r>
            <a:endParaRPr b="1">
              <a:solidFill>
                <a:srgbClr val="990000"/>
              </a:solidFill>
            </a:endParaRPr>
          </a:p>
        </p:txBody>
      </p:sp>
      <p:cxnSp>
        <p:nvCxnSpPr>
          <p:cNvPr id="191" name="Google Shape;191;p26"/>
          <p:cNvCxnSpPr>
            <a:stCxn id="188" idx="3"/>
            <a:endCxn id="186" idx="0"/>
          </p:cNvCxnSpPr>
          <p:nvPr/>
        </p:nvCxnSpPr>
        <p:spPr>
          <a:xfrm>
            <a:off x="2833774" y="1059287"/>
            <a:ext cx="1943100" cy="737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6"/>
          <p:cNvCxnSpPr>
            <a:stCxn id="186" idx="0"/>
            <a:endCxn id="187" idx="1"/>
          </p:cNvCxnSpPr>
          <p:nvPr/>
        </p:nvCxnSpPr>
        <p:spPr>
          <a:xfrm rot="-5400000">
            <a:off x="5453625" y="382425"/>
            <a:ext cx="737400" cy="2091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6"/>
          <p:cNvCxnSpPr>
            <a:stCxn id="188" idx="2"/>
            <a:endCxn id="189" idx="0"/>
          </p:cNvCxnSpPr>
          <p:nvPr/>
        </p:nvCxnSpPr>
        <p:spPr>
          <a:xfrm flipH="1">
            <a:off x="978862" y="1366520"/>
            <a:ext cx="870600" cy="216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6"/>
          <p:cNvCxnSpPr>
            <a:stCxn id="188" idx="2"/>
            <a:endCxn id="190" idx="0"/>
          </p:cNvCxnSpPr>
          <p:nvPr/>
        </p:nvCxnSpPr>
        <p:spPr>
          <a:xfrm>
            <a:off x="1849462" y="1366520"/>
            <a:ext cx="1489500" cy="216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10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Cutaneous Feedback</a:t>
            </a:r>
            <a:endParaRPr b="1"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311700" y="676325"/>
            <a:ext cx="85206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two types of cutaneous feedback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Electro Tactile: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ECG electrodes - </a:t>
            </a:r>
            <a:r>
              <a:rPr lang="en"/>
              <a:t>available as</a:t>
            </a:r>
            <a:r>
              <a:rPr lang="en">
                <a:solidFill>
                  <a:srgbClr val="FF0000"/>
                </a:solidFill>
              </a:rPr>
              <a:t> discrete units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embedded in a modular setup.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Thermal: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Peltier </a:t>
            </a:r>
            <a:r>
              <a:rPr lang="en">
                <a:solidFill>
                  <a:srgbClr val="FF0000"/>
                </a:solidFill>
              </a:rPr>
              <a:t>Thermo-electric</a:t>
            </a:r>
            <a:r>
              <a:rPr lang="en"/>
              <a:t> cooler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860743" y="760150"/>
            <a:ext cx="1743900" cy="232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101" y="3169125"/>
            <a:ext cx="23251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21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Electro-Tactile feedback </a:t>
            </a:r>
            <a:endParaRPr b="1"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11700" y="1017725"/>
            <a:ext cx="8520600" cy="3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ECG electrodes are stuck at</a:t>
            </a:r>
            <a:r>
              <a:rPr lang="en">
                <a:solidFill>
                  <a:srgbClr val="FF0000"/>
                </a:solidFill>
              </a:rPr>
              <a:t> 2 points</a:t>
            </a:r>
            <a:r>
              <a:rPr lang="en"/>
              <a:t> on a finger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Second electrode completes the circuit.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Input Voltage Required: </a:t>
            </a:r>
            <a:r>
              <a:rPr lang="en">
                <a:solidFill>
                  <a:srgbClr val="990000"/>
                </a:solidFill>
              </a:rPr>
              <a:t>9-10 V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Electrode properties: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Comprises  Ag-AgCl Mixture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Stainless Steel tip for conduction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350" y="1147750"/>
            <a:ext cx="3052925" cy="35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Thermal Feedback</a:t>
            </a:r>
            <a:endParaRPr b="1"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11700" y="1254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Peltier Effect:</a:t>
            </a:r>
            <a:endParaRPr b="1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Difference</a:t>
            </a:r>
            <a:r>
              <a:rPr lang="en"/>
              <a:t> when current passes via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junction between two materials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Voltage required = 2-3 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We use 2 Peltier sensors - for</a:t>
            </a:r>
            <a:r>
              <a:rPr b="1" lang="en"/>
              <a:t> </a:t>
            </a:r>
            <a:r>
              <a:rPr b="1" lang="en">
                <a:solidFill>
                  <a:srgbClr val="FF0000"/>
                </a:solidFill>
              </a:rPr>
              <a:t>HOT</a:t>
            </a:r>
            <a:r>
              <a:rPr lang="en"/>
              <a:t> and</a:t>
            </a:r>
            <a:r>
              <a:rPr lang="en">
                <a:solidFill>
                  <a:srgbClr val="1155CC"/>
                </a:solidFill>
              </a:rPr>
              <a:t> </a:t>
            </a:r>
            <a:r>
              <a:rPr b="1" lang="en">
                <a:solidFill>
                  <a:srgbClr val="1155CC"/>
                </a:solidFill>
              </a:rPr>
              <a:t>COLD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Positioning: One Peltier is inverted with respect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 the other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550" y="279950"/>
            <a:ext cx="3216701" cy="42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Kinesthetic Feedback</a:t>
            </a:r>
            <a:endParaRPr b="1"/>
          </a:p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311700" y="1152475"/>
            <a:ext cx="85206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physical systems to constrain the hand movement.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Electrostatic / Magnetic brakes are efficient, but </a:t>
            </a:r>
            <a:r>
              <a:rPr lang="en">
                <a:solidFill>
                  <a:srgbClr val="666666"/>
                </a:solidFill>
              </a:rPr>
              <a:t>require</a:t>
            </a:r>
            <a:r>
              <a:rPr lang="en">
                <a:solidFill>
                  <a:srgbClr val="999999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very high voltages</a:t>
            </a:r>
            <a:r>
              <a:rPr lang="en"/>
              <a:t> - not feasible in an educational setting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Mechanisms such as ones using skeletal linkages increases </a:t>
            </a:r>
            <a:r>
              <a:rPr lang="en">
                <a:solidFill>
                  <a:srgbClr val="FF0000"/>
                </a:solidFill>
              </a:rPr>
              <a:t>load </a:t>
            </a:r>
            <a:r>
              <a:rPr lang="en"/>
              <a:t>and</a:t>
            </a:r>
            <a:r>
              <a:rPr lang="en">
                <a:solidFill>
                  <a:srgbClr val="FF0000"/>
                </a:solidFill>
              </a:rPr>
              <a:t> complexity</a:t>
            </a:r>
            <a:r>
              <a:rPr lang="en"/>
              <a:t> of the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mechanical systems are used to constrain fingers: </a:t>
            </a:r>
            <a:r>
              <a:rPr b="1" lang="en">
                <a:solidFill>
                  <a:srgbClr val="990000"/>
                </a:solidFill>
              </a:rPr>
              <a:t>string and motor</a:t>
            </a:r>
            <a:endParaRPr b="1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Kinesthetic Feedback</a:t>
            </a:r>
            <a:endParaRPr b="1"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Goal:</a:t>
            </a:r>
            <a:r>
              <a:rPr lang="en"/>
              <a:t> To restrict the “fist-closing” action when obstructed by a rigid object in VR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</a:t>
            </a:r>
            <a:r>
              <a:rPr i="1" lang="en">
                <a:solidFill>
                  <a:srgbClr val="FF0000"/>
                </a:solidFill>
              </a:rPr>
              <a:t> Immersive nature </a:t>
            </a:r>
            <a:r>
              <a:rPr i="1" lang="en"/>
              <a:t>of the mechanism is the important factor to consider.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 mechanism to restrict individual finger movement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Challenges: </a:t>
            </a:r>
            <a:endParaRPr b="1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Actuator has to be light-weight while providing the required counter-torque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to restrict individual finger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a</a:t>
            </a:r>
            <a:r>
              <a:rPr b="1" lang="en"/>
              <a:t> </a:t>
            </a:r>
            <a:r>
              <a:rPr lang="en">
                <a:solidFill>
                  <a:srgbClr val="990000"/>
                </a:solidFill>
              </a:rPr>
              <a:t>micro-servo motor</a:t>
            </a:r>
            <a:r>
              <a:rPr lang="en"/>
              <a:t> to achieve the same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990000"/>
                </a:solidFill>
              </a:rPr>
              <a:t>VR world</a:t>
            </a:r>
            <a:endParaRPr b="1" sz="3200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FF0000"/>
                </a:solidFill>
              </a:rPr>
              <a:t>Arduino</a:t>
            </a:r>
            <a:endParaRPr b="1" sz="3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990000"/>
                </a:solidFill>
              </a:rPr>
              <a:t>Glove Module</a:t>
            </a:r>
            <a:endParaRPr b="1" sz="3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Servo Motor</a:t>
            </a:r>
            <a:endParaRPr b="1"/>
          </a:p>
        </p:txBody>
      </p:sp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Weight: </a:t>
            </a:r>
            <a:r>
              <a:rPr lang="en">
                <a:solidFill>
                  <a:srgbClr val="990000"/>
                </a:solidFill>
              </a:rPr>
              <a:t>9g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Torque: 1.8kg-cm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Allowed Rotation: 0-180 deg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mount the micro-servo motor on </a:t>
            </a:r>
            <a:r>
              <a:rPr lang="en">
                <a:solidFill>
                  <a:srgbClr val="990000"/>
                </a:solidFill>
              </a:rPr>
              <a:t>outer palm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attach an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inelastic</a:t>
            </a:r>
            <a:r>
              <a:rPr lang="en"/>
              <a:t> Nylon string and tether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</a:t>
            </a:r>
            <a:r>
              <a:rPr lang="en"/>
              <a:t>m</a:t>
            </a:r>
            <a:r>
              <a:rPr lang="en"/>
              <a:t>otor and finger tip 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900" y="290100"/>
            <a:ext cx="2044800" cy="19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975" y="445025"/>
            <a:ext cx="2562300" cy="407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Decisions</a:t>
            </a:r>
            <a:endParaRPr b="1"/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311700" y="1186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mounted on the naked hand, user experiences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rgbClr val="FF0000"/>
                </a:solidFill>
              </a:rPr>
              <a:t>reaction force</a:t>
            </a:r>
            <a:r>
              <a:rPr lang="en"/>
              <a:t> at the corresponding point.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mitigate this problem, we mount the motor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>
                <a:solidFill>
                  <a:srgbClr val="990000"/>
                </a:solidFill>
              </a:rPr>
              <a:t> planar body</a:t>
            </a:r>
            <a:r>
              <a:rPr lang="en"/>
              <a:t> which is fastened to the hand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the reaction to be </a:t>
            </a:r>
            <a:r>
              <a:rPr lang="en">
                <a:solidFill>
                  <a:srgbClr val="990000"/>
                </a:solidFill>
              </a:rPr>
              <a:t>distributed uniformly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across the plane body.    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825" y="1086875"/>
            <a:ext cx="3286026" cy="31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Working</a:t>
            </a:r>
            <a:endParaRPr b="1"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control comes from </a:t>
            </a:r>
            <a:r>
              <a:rPr lang="en">
                <a:solidFill>
                  <a:srgbClr val="FF0000"/>
                </a:solidFill>
              </a:rPr>
              <a:t>Arduino</a:t>
            </a:r>
            <a:r>
              <a:rPr lang="en"/>
              <a:t> </a:t>
            </a:r>
            <a:endParaRPr/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Arduino               </a:t>
            </a:r>
            <a:r>
              <a:rPr lang="en"/>
              <a:t> 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				   Actuation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Counter-Torque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602" y="846825"/>
            <a:ext cx="3178476" cy="3722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4"/>
          <p:cNvCxnSpPr/>
          <p:nvPr/>
        </p:nvCxnSpPr>
        <p:spPr>
          <a:xfrm>
            <a:off x="2906550" y="2036950"/>
            <a:ext cx="0" cy="61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4"/>
          <p:cNvCxnSpPr>
            <a:stCxn id="253" idx="2"/>
          </p:cNvCxnSpPr>
          <p:nvPr/>
        </p:nvCxnSpPr>
        <p:spPr>
          <a:xfrm>
            <a:off x="2906550" y="3056375"/>
            <a:ext cx="0" cy="72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4"/>
          <p:cNvSpPr/>
          <p:nvPr/>
        </p:nvSpPr>
        <p:spPr>
          <a:xfrm>
            <a:off x="2367225" y="1685150"/>
            <a:ext cx="1069800" cy="3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2371650" y="2704475"/>
            <a:ext cx="1069800" cy="3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2207925" y="3776525"/>
            <a:ext cx="1661400" cy="3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34"/>
          <p:cNvCxnSpPr>
            <a:stCxn id="254" idx="1"/>
            <a:endCxn id="257" idx="3"/>
          </p:cNvCxnSpPr>
          <p:nvPr/>
        </p:nvCxnSpPr>
        <p:spPr>
          <a:xfrm flipH="1">
            <a:off x="1502625" y="1861100"/>
            <a:ext cx="864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4"/>
          <p:cNvSpPr txBox="1"/>
          <p:nvPr/>
        </p:nvSpPr>
        <p:spPr>
          <a:xfrm>
            <a:off x="535150" y="1698338"/>
            <a:ext cx="967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</a:t>
            </a:r>
            <a:endParaRPr/>
          </a:p>
        </p:txBody>
      </p:sp>
      <p:cxnSp>
        <p:nvCxnSpPr>
          <p:cNvPr id="259" name="Google Shape;259;p34"/>
          <p:cNvCxnSpPr>
            <a:endCxn id="260" idx="3"/>
          </p:cNvCxnSpPr>
          <p:nvPr/>
        </p:nvCxnSpPr>
        <p:spPr>
          <a:xfrm rot="10800000">
            <a:off x="1553650" y="2906788"/>
            <a:ext cx="8136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>
            <a:stCxn id="255" idx="1"/>
            <a:endCxn id="262" idx="3"/>
          </p:cNvCxnSpPr>
          <p:nvPr/>
        </p:nvCxnSpPr>
        <p:spPr>
          <a:xfrm rot="10800000">
            <a:off x="1502625" y="3952475"/>
            <a:ext cx="70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4"/>
          <p:cNvSpPr/>
          <p:nvPr/>
        </p:nvSpPr>
        <p:spPr>
          <a:xfrm>
            <a:off x="535149" y="1732525"/>
            <a:ext cx="937278" cy="306288"/>
          </a:xfrm>
          <a:prstGeom prst="flowChartTermina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582053" y="2753600"/>
            <a:ext cx="967194" cy="306288"/>
          </a:xfrm>
          <a:prstGeom prst="flowChartTermina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</a:t>
            </a: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520190" y="3822125"/>
            <a:ext cx="967194" cy="306288"/>
          </a:xfrm>
          <a:prstGeom prst="flowChartTermina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String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2161650" y="1277650"/>
            <a:ext cx="4820700" cy="19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rgbClr val="000000"/>
                </a:solidFill>
              </a:rPr>
              <a:t>SUMMARY</a:t>
            </a:r>
            <a:endParaRPr b="1"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901725"/>
            <a:ext cx="4096602" cy="31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75" y="923588"/>
            <a:ext cx="4154950" cy="311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</a:t>
            </a:r>
            <a:endParaRPr b="1"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</a:t>
            </a:r>
            <a:r>
              <a:rPr lang="en"/>
              <a:t>ndex finger-tip considered as the </a:t>
            </a:r>
            <a:r>
              <a:rPr lang="en">
                <a:solidFill>
                  <a:srgbClr val="FF0000"/>
                </a:solidFill>
              </a:rPr>
              <a:t>trigger initiator.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Finger</a:t>
            </a:r>
            <a:r>
              <a:rPr lang="en"/>
              <a:t> contact with virtual object: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Unity recognises the trigger collide, sends output via serial port</a:t>
            </a:r>
            <a:r>
              <a:rPr lang="en">
                <a:solidFill>
                  <a:srgbClr val="FF0000"/>
                </a:solidFill>
              </a:rPr>
              <a:t> to Arduino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Arduino reads the output and produces</a:t>
            </a:r>
            <a:r>
              <a:rPr lang="en">
                <a:solidFill>
                  <a:srgbClr val="990000"/>
                </a:solidFill>
              </a:rPr>
              <a:t> binary </a:t>
            </a:r>
            <a:r>
              <a:rPr lang="en"/>
              <a:t>output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Relay</a:t>
            </a:r>
            <a:r>
              <a:rPr lang="en"/>
              <a:t> closes / opens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Closed relay produces corresponding</a:t>
            </a:r>
            <a:r>
              <a:rPr b="1" lang="en"/>
              <a:t> </a:t>
            </a:r>
            <a:r>
              <a:rPr b="1" lang="en">
                <a:solidFill>
                  <a:srgbClr val="990000"/>
                </a:solidFill>
              </a:rPr>
              <a:t>Tactile, Thermal, Motor feedback</a:t>
            </a:r>
            <a:endParaRPr b="1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Works</a:t>
            </a:r>
            <a:endParaRPr b="1"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</a:t>
            </a:r>
            <a:r>
              <a:rPr lang="en"/>
              <a:t>love can be made </a:t>
            </a:r>
            <a:r>
              <a:rPr lang="en">
                <a:solidFill>
                  <a:srgbClr val="FF0000"/>
                </a:solidFill>
              </a:rPr>
              <a:t>more portable</a:t>
            </a:r>
            <a:r>
              <a:rPr lang="en"/>
              <a:t> with mobile tactile systems involving harmless voltage requirements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of </a:t>
            </a:r>
            <a:r>
              <a:rPr lang="en">
                <a:solidFill>
                  <a:srgbClr val="FF0000"/>
                </a:solidFill>
              </a:rPr>
              <a:t>MicroMechanical systems</a:t>
            </a:r>
            <a:r>
              <a:rPr lang="en"/>
              <a:t>, light enough to not burden the user and also is able to regulate 5 finger motion.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Calibrate the hand motion using </a:t>
            </a:r>
            <a:r>
              <a:rPr lang="en">
                <a:solidFill>
                  <a:srgbClr val="990000"/>
                </a:solidFill>
              </a:rPr>
              <a:t>universal cameras</a:t>
            </a:r>
            <a:r>
              <a:rPr lang="en"/>
              <a:t> to give a better range of motion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Reduce </a:t>
            </a:r>
            <a:r>
              <a:rPr lang="en">
                <a:solidFill>
                  <a:srgbClr val="990000"/>
                </a:solidFill>
              </a:rPr>
              <a:t>time-lag </a:t>
            </a:r>
            <a:r>
              <a:rPr lang="en"/>
              <a:t>between different sensor sub-systems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869300" y="1434800"/>
            <a:ext cx="1593300" cy="6372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VR WORLD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240675" y="649625"/>
            <a:ext cx="1342764" cy="61446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CAMERA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324775" y="3294100"/>
            <a:ext cx="1342764" cy="61446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COLLIDERS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506900" y="649625"/>
            <a:ext cx="1766232" cy="61446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HAND TRACKING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632100" y="3177900"/>
            <a:ext cx="1766232" cy="61446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GAME OBJECTS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75" name="Google Shape;75;p15"/>
          <p:cNvCxnSpPr>
            <a:stCxn id="71" idx="3"/>
            <a:endCxn id="70" idx="0"/>
          </p:cNvCxnSpPr>
          <p:nvPr/>
        </p:nvCxnSpPr>
        <p:spPr>
          <a:xfrm>
            <a:off x="2583439" y="956858"/>
            <a:ext cx="2082600" cy="477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>
            <a:stCxn id="70" idx="0"/>
            <a:endCxn id="73" idx="1"/>
          </p:cNvCxnSpPr>
          <p:nvPr/>
        </p:nvCxnSpPr>
        <p:spPr>
          <a:xfrm rot="-5400000">
            <a:off x="5347550" y="275300"/>
            <a:ext cx="477900" cy="1841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/>
          <p:cNvCxnSpPr>
            <a:stCxn id="70" idx="2"/>
            <a:endCxn id="72" idx="3"/>
          </p:cNvCxnSpPr>
          <p:nvPr/>
        </p:nvCxnSpPr>
        <p:spPr>
          <a:xfrm rot="5400000">
            <a:off x="2902100" y="1837550"/>
            <a:ext cx="1529400" cy="199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>
            <a:stCxn id="70" idx="2"/>
            <a:endCxn id="74" idx="1"/>
          </p:cNvCxnSpPr>
          <p:nvPr/>
        </p:nvCxnSpPr>
        <p:spPr>
          <a:xfrm flipH="1" rot="-5400000">
            <a:off x="4942550" y="1795400"/>
            <a:ext cx="1413000" cy="1966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Camera </a:t>
            </a:r>
            <a:endParaRPr b="1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capture using camera</a:t>
            </a:r>
            <a:r>
              <a:rPr lang="en">
                <a:solidFill>
                  <a:srgbClr val="FF0000"/>
                </a:solidFill>
              </a:rPr>
              <a:t> integrated</a:t>
            </a:r>
            <a:r>
              <a:rPr lang="en"/>
              <a:t> with Unity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single Leap Motion camera integrated with the VR environment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Unity 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placed at location</a:t>
            </a:r>
            <a:r>
              <a:rPr lang="en">
                <a:solidFill>
                  <a:srgbClr val="990000"/>
                </a:solidFill>
              </a:rPr>
              <a:t> in vicinity</a:t>
            </a:r>
            <a:r>
              <a:rPr lang="en"/>
              <a:t>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hand’s range of motion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Workspace: 120 deg </a:t>
            </a:r>
            <a:r>
              <a:rPr lang="en">
                <a:solidFill>
                  <a:srgbClr val="FF0000"/>
                </a:solidFill>
              </a:rPr>
              <a:t>conical frustum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Frame Rate: 45-50 FPS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250" y="2231350"/>
            <a:ext cx="4234425" cy="26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075" y="333300"/>
            <a:ext cx="2052225" cy="12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0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Hand Tracking</a:t>
            </a:r>
            <a:endParaRPr b="1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993175"/>
            <a:ext cx="8520600" cy="3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Movements modeled based on hand movement in the real world.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Hand Model rendered by </a:t>
            </a:r>
            <a:r>
              <a:rPr lang="en">
                <a:solidFill>
                  <a:srgbClr val="FF0000"/>
                </a:solidFill>
              </a:rPr>
              <a:t>calibrating</a:t>
            </a:r>
            <a:r>
              <a:rPr lang="en"/>
              <a:t>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respect to the Leap Motion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placed on</a:t>
            </a:r>
            <a:r>
              <a:rPr lang="en">
                <a:solidFill>
                  <a:srgbClr val="990000"/>
                </a:solidFill>
              </a:rPr>
              <a:t> “ table ”</a:t>
            </a:r>
            <a:r>
              <a:rPr lang="en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same as in real and virtual worlds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world calibrated with centre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as location of world frame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Tracks both</a:t>
            </a:r>
            <a:r>
              <a:rPr lang="en">
                <a:solidFill>
                  <a:srgbClr val="FF0000"/>
                </a:solidFill>
              </a:rPr>
              <a:t> right and left</a:t>
            </a:r>
            <a:r>
              <a:rPr lang="en"/>
              <a:t> hand in real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125" y="1543475"/>
            <a:ext cx="4057075" cy="30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134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 Objects</a:t>
            </a:r>
            <a:endParaRPr b="1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7475"/>
            <a:ext cx="4096051" cy="22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09975" y="3528600"/>
            <a:ext cx="39978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Randomly placed </a:t>
            </a:r>
            <a:r>
              <a:rPr lang="en" sz="1800">
                <a:solidFill>
                  <a:srgbClr val="980000"/>
                </a:solidFill>
              </a:rPr>
              <a:t>Cubes </a:t>
            </a:r>
            <a:r>
              <a:rPr lang="en" sz="1800">
                <a:solidFill>
                  <a:schemeClr val="dk2"/>
                </a:solidFill>
              </a:rPr>
              <a:t>(rigid body) on a “ Table” for interaction.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The hand models in VR world are Game Objects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5018650" y="3710675"/>
            <a:ext cx="3813600" cy="1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The hand represented as a “ Glove module” in the VR world.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Has</a:t>
            </a:r>
            <a:r>
              <a:rPr lang="en" sz="1800">
                <a:solidFill>
                  <a:srgbClr val="FF0000"/>
                </a:solidFill>
              </a:rPr>
              <a:t> 27 children components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</p:txBody>
      </p:sp>
      <p:cxnSp>
        <p:nvCxnSpPr>
          <p:cNvPr id="103" name="Google Shape;103;p18"/>
          <p:cNvCxnSpPr/>
          <p:nvPr/>
        </p:nvCxnSpPr>
        <p:spPr>
          <a:xfrm rot="10800000">
            <a:off x="4142425" y="4803100"/>
            <a:ext cx="830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450" y="1292790"/>
            <a:ext cx="2828868" cy="20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Detecting Collisions</a:t>
            </a:r>
            <a:endParaRPr b="1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Approach: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Coordinates</a:t>
            </a:r>
            <a:r>
              <a:rPr lang="en"/>
              <a:t> are extracted from the hand model across the temporal dimension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Distances </a:t>
            </a:r>
            <a:r>
              <a:rPr lang="en"/>
              <a:t>between solid blocks and hand are calculated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the distance approached close to side length of the object -Trigger!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Colliders</a:t>
            </a:r>
            <a:endParaRPr b="1"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6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Instead, all Game objects e</a:t>
            </a:r>
            <a:r>
              <a:rPr lang="en">
                <a:solidFill>
                  <a:srgbClr val="666666"/>
                </a:solidFill>
              </a:rPr>
              <a:t>quipped with </a:t>
            </a:r>
            <a:r>
              <a:rPr lang="en">
                <a:solidFill>
                  <a:srgbClr val="990000"/>
                </a:solidFill>
              </a:rPr>
              <a:t>collider</a:t>
            </a:r>
            <a:r>
              <a:rPr lang="en">
                <a:solidFill>
                  <a:srgbClr val="666666"/>
                </a:solidFill>
              </a:rPr>
              <a:t>, with mesh, larger than its size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When both physical spaces of Hand and  Object come in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contact, they produce a trigger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Implemented with </a:t>
            </a:r>
            <a:r>
              <a:rPr lang="en">
                <a:solidFill>
                  <a:srgbClr val="FF0000"/>
                </a:solidFill>
              </a:rPr>
              <a:t>C# script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In this way, model can be simplified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Very less </a:t>
            </a:r>
            <a:r>
              <a:rPr lang="en">
                <a:solidFill>
                  <a:srgbClr val="FF0000"/>
                </a:solidFill>
              </a:rPr>
              <a:t>computational cost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575" y="2207600"/>
            <a:ext cx="3914525" cy="28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050" y="1437100"/>
            <a:ext cx="2391900" cy="1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6759700" y="558575"/>
            <a:ext cx="1775196" cy="58033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TRIGGER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6759700" y="3624125"/>
            <a:ext cx="1775196" cy="58033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INPUT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407550" y="2974300"/>
            <a:ext cx="1775196" cy="58033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RELAY 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126" name="Google Shape;126;p21"/>
          <p:cNvCxnSpPr>
            <a:stCxn id="122" idx="0"/>
            <a:endCxn id="123" idx="1"/>
          </p:cNvCxnSpPr>
          <p:nvPr/>
        </p:nvCxnSpPr>
        <p:spPr>
          <a:xfrm rot="-5400000">
            <a:off x="5371650" y="49150"/>
            <a:ext cx="588300" cy="2187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1"/>
          <p:cNvCxnSpPr>
            <a:endCxn id="124" idx="0"/>
          </p:cNvCxnSpPr>
          <p:nvPr/>
        </p:nvCxnSpPr>
        <p:spPr>
          <a:xfrm>
            <a:off x="5769598" y="2242625"/>
            <a:ext cx="1877700" cy="1381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1"/>
          <p:cNvCxnSpPr>
            <a:stCxn id="122" idx="1"/>
            <a:endCxn id="125" idx="0"/>
          </p:cNvCxnSpPr>
          <p:nvPr/>
        </p:nvCxnSpPr>
        <p:spPr>
          <a:xfrm flipH="1">
            <a:off x="1295250" y="2205700"/>
            <a:ext cx="2080800" cy="768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080" y="1138925"/>
            <a:ext cx="1646450" cy="9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